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Alexandria Light"/>
      <p:regular r:id="rId15"/>
      <p:bold r:id="rId16"/>
    </p:embeddedFont>
    <p:embeddedFont>
      <p:font typeface="Alexandria SemiBold"/>
      <p:regular r:id="rId17"/>
      <p:bold r:id="rId18"/>
    </p:embeddedFont>
    <p:embeddedFont>
      <p:font typeface="Sora Light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jdd8YqyE0qpBQ5wW9+5C7xFv4+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raLigh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AlexandriaLight-regular.fntdata"/><Relationship Id="rId14" Type="http://schemas.openxmlformats.org/officeDocument/2006/relationships/slide" Target="slides/slide10.xml"/><Relationship Id="rId17" Type="http://schemas.openxmlformats.org/officeDocument/2006/relationships/font" Target="fonts/AlexandriaSemiBold-regular.fntdata"/><Relationship Id="rId16" Type="http://schemas.openxmlformats.org/officeDocument/2006/relationships/font" Target="fonts/AlexandriaLight-bold.fntdata"/><Relationship Id="rId5" Type="http://schemas.openxmlformats.org/officeDocument/2006/relationships/slide" Target="slides/slide1.xml"/><Relationship Id="rId19" Type="http://schemas.openxmlformats.org/officeDocument/2006/relationships/font" Target="fonts/SoraLight-regular.fntdata"/><Relationship Id="rId6" Type="http://schemas.openxmlformats.org/officeDocument/2006/relationships/slide" Target="slides/slide2.xml"/><Relationship Id="rId18" Type="http://schemas.openxmlformats.org/officeDocument/2006/relationships/font" Target="fonts/AlexandriaSemi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2" name="Google Shape;232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" name="Google Shape;90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" name="Google Shape;9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2875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/>
          <p:nvPr/>
        </p:nvSpPr>
        <p:spPr>
          <a:xfrm>
            <a:off x="6244709" y="2372797"/>
            <a:ext cx="7627382" cy="142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Alexandria SemiBold"/>
              <a:buNone/>
            </a:pPr>
            <a:r>
              <a:rPr b="1" i="0" lang="en-US" sz="4450" u="none" cap="none" strike="noStrike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База данных для учета домашних финансов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6244709" y="4123134"/>
            <a:ext cx="7627382" cy="1733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100"/>
              <a:buFont typeface="Sora Light"/>
              <a:buNone/>
            </a:pPr>
            <a:r>
              <a:rPr b="1" i="0" lang="en-US" sz="21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Студент:</a:t>
            </a:r>
            <a:r>
              <a:rPr b="0" i="0" lang="en-US" sz="21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 Марков Станислав Леонидович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100"/>
              <a:buFont typeface="Sora Light"/>
              <a:buNone/>
            </a:pPr>
            <a:r>
              <a:rPr b="1" i="0" lang="en-US" sz="21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Специальность:</a:t>
            </a:r>
            <a:r>
              <a:rPr b="0" i="0" lang="en-US" sz="21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 09.02.07 «Информационные системы и программирование»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100"/>
              <a:buFont typeface="Sora Light"/>
              <a:buNone/>
            </a:pPr>
            <a:r>
              <a:rPr b="1" i="0" lang="en-US" sz="21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Руководитель:</a:t>
            </a:r>
            <a:r>
              <a:rPr b="0" i="0" lang="en-US" sz="21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 Пунгин И.В.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12660198" y="7701699"/>
            <a:ext cx="1875934" cy="461913"/>
          </a:xfrm>
          <a:prstGeom prst="rect">
            <a:avLst/>
          </a:prstGeom>
          <a:solidFill>
            <a:srgbClr val="FFFAFA"/>
          </a:solidFill>
          <a:ln cap="flat" cmpd="sng" w="12700">
            <a:solidFill>
              <a:srgbClr val="FFFA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5" name="Google Shape;23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8710" y="-60"/>
            <a:ext cx="622169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0"/>
          <p:cNvSpPr/>
          <p:nvPr/>
        </p:nvSpPr>
        <p:spPr>
          <a:xfrm>
            <a:off x="470059" y="1240274"/>
            <a:ext cx="7784783" cy="5748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896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12050"/>
              <a:buFont typeface="Alexandria SemiBold"/>
              <a:buNone/>
            </a:pPr>
            <a:r>
              <a:rPr b="1" lang="en-US" sz="9250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Благодарю за внимание</a:t>
            </a:r>
            <a:endParaRPr sz="9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/>
          <p:nvPr/>
        </p:nvSpPr>
        <p:spPr>
          <a:xfrm>
            <a:off x="700564" y="318488"/>
            <a:ext cx="96828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100"/>
              <a:buFont typeface="Alexandria SemiBold"/>
              <a:buNone/>
            </a:pPr>
            <a:r>
              <a:rPr b="1" lang="en-US" sz="4100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Цель, задачи и методы исследования</a:t>
            </a:r>
            <a:endParaRPr sz="4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700564" y="2075974"/>
            <a:ext cx="6514505" cy="3053358"/>
          </a:xfrm>
          <a:prstGeom prst="roundRect">
            <a:avLst>
              <a:gd fmla="val 3594" name="adj"/>
            </a:avLst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700564" y="2053114"/>
            <a:ext cx="6514505" cy="91440"/>
          </a:xfrm>
          <a:prstGeom prst="roundRect">
            <a:avLst>
              <a:gd fmla="val 91940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3657540" y="1775817"/>
            <a:ext cx="600432" cy="600432"/>
          </a:xfrm>
          <a:prstGeom prst="roundRect">
            <a:avLst>
              <a:gd fmla="val 152290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923568" y="2576274"/>
            <a:ext cx="2633662" cy="329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50"/>
              <a:buFont typeface="Alexandria SemiBold"/>
              <a:buNone/>
            </a:pPr>
            <a:r>
              <a:rPr b="1" lang="en-US" sz="205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Цель работы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923568" y="3025497"/>
            <a:ext cx="6068497" cy="640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 Light"/>
              <a:buNone/>
            </a:pPr>
            <a:r>
              <a:rPr lang="en-US" sz="155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Разработка базы данных для учета домашних финансов с использованием СУБД PostgreSQL.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7415213" y="2075974"/>
            <a:ext cx="6514624" cy="3053358"/>
          </a:xfrm>
          <a:prstGeom prst="roundRect">
            <a:avLst>
              <a:gd fmla="val 3594" name="adj"/>
            </a:avLst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7415213" y="2053114"/>
            <a:ext cx="6514624" cy="91440"/>
          </a:xfrm>
          <a:prstGeom prst="roundRect">
            <a:avLst>
              <a:gd fmla="val 91940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10372308" y="1775817"/>
            <a:ext cx="600432" cy="600432"/>
          </a:xfrm>
          <a:prstGeom prst="roundRect">
            <a:avLst>
              <a:gd fmla="val 152290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7638217" y="2576274"/>
            <a:ext cx="2633662" cy="329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50"/>
              <a:buFont typeface="Alexandria SemiBold"/>
              <a:buNone/>
            </a:pPr>
            <a:r>
              <a:rPr b="1" lang="en-US" sz="205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Задачи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7638217" y="3025497"/>
            <a:ext cx="6068616" cy="320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 Light"/>
              <a:buChar char="•"/>
            </a:pPr>
            <a:r>
              <a:rPr lang="en-US" sz="155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Анализ предметной области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7638217" y="3415665"/>
            <a:ext cx="6068616" cy="320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 Light"/>
              <a:buChar char="•"/>
            </a:pPr>
            <a:r>
              <a:rPr lang="en-US" sz="155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Проектирование инфологической модели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7638217" y="3805833"/>
            <a:ext cx="6068616" cy="320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 Light"/>
              <a:buChar char="•"/>
            </a:pPr>
            <a:r>
              <a:rPr lang="en-US" sz="155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Разработка логической и физической структуры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7638217" y="4196001"/>
            <a:ext cx="6068616" cy="320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 Light"/>
              <a:buChar char="•"/>
            </a:pPr>
            <a:r>
              <a:rPr lang="en-US" sz="155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Реализация БД в PostgreSQL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7638217" y="4586168"/>
            <a:ext cx="6068616" cy="320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 Light"/>
              <a:buChar char="•"/>
            </a:pPr>
            <a:r>
              <a:rPr lang="en-US" sz="155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Безопасность и взаимодействие с API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795814" y="4906332"/>
            <a:ext cx="6514500" cy="1882800"/>
          </a:xfrm>
          <a:prstGeom prst="roundRect">
            <a:avLst>
              <a:gd fmla="val 5828" name="adj"/>
            </a:avLst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700564" y="5294660"/>
            <a:ext cx="6514500" cy="91500"/>
          </a:xfrm>
          <a:prstGeom prst="roundRect">
            <a:avLst>
              <a:gd fmla="val 91940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3657540" y="5017364"/>
            <a:ext cx="600300" cy="600300"/>
          </a:xfrm>
          <a:prstGeom prst="roundRect">
            <a:avLst>
              <a:gd fmla="val 152290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923568" y="5551483"/>
            <a:ext cx="26337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50"/>
              <a:buFont typeface="Alexandria SemiBold"/>
              <a:buNone/>
            </a:pPr>
            <a:r>
              <a:rPr b="1" lang="en-US" sz="205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Объект и предмет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923568" y="6579156"/>
            <a:ext cx="60684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 Light"/>
              <a:buChar char="•"/>
            </a:pPr>
            <a:r>
              <a:rPr b="1" lang="en-US" sz="155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Объект:</a:t>
            </a:r>
            <a:r>
              <a:rPr lang="en-US" sz="155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 Процесс учета домашних финансов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923568" y="6969323"/>
            <a:ext cx="6068497" cy="320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 Light"/>
              <a:buChar char="•"/>
            </a:pPr>
            <a:r>
              <a:rPr b="1" lang="en-US" sz="155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Предмет:</a:t>
            </a:r>
            <a:r>
              <a:rPr lang="en-US" sz="155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 База данных для хранения финансовых данных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7415213" y="5629632"/>
            <a:ext cx="6514500" cy="1882800"/>
          </a:xfrm>
          <a:prstGeom prst="roundRect">
            <a:avLst>
              <a:gd fmla="val 5828" name="adj"/>
            </a:avLst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7415163" y="5300122"/>
            <a:ext cx="6514500" cy="91500"/>
          </a:xfrm>
          <a:prstGeom prst="roundRect">
            <a:avLst>
              <a:gd fmla="val 91940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10372258" y="5022826"/>
            <a:ext cx="600300" cy="600300"/>
          </a:xfrm>
          <a:prstGeom prst="roundRect">
            <a:avLst>
              <a:gd fmla="val 152290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7638217" y="5578133"/>
            <a:ext cx="28962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50"/>
              <a:buFont typeface="Alexandria SemiBold"/>
              <a:buNone/>
            </a:pPr>
            <a:r>
              <a:rPr b="1" lang="en-US" sz="205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Методы исследования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7638217" y="6579156"/>
            <a:ext cx="6068616" cy="320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 Light"/>
              <a:buNone/>
            </a:pPr>
            <a:r>
              <a:rPr lang="en-US" sz="155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Анализ, проектирование баз данных, моделирование.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12660198" y="7701699"/>
            <a:ext cx="1875934" cy="461913"/>
          </a:xfrm>
          <a:prstGeom prst="rect">
            <a:avLst/>
          </a:prstGeom>
          <a:solidFill>
            <a:srgbClr val="FFFAFA"/>
          </a:solidFill>
          <a:ln cap="flat" cmpd="sng" w="12700">
            <a:solidFill>
              <a:srgbClr val="FFFA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3" name="Google Shape;9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7775" y="582573"/>
            <a:ext cx="5486400" cy="70199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"/>
          <p:cNvSpPr/>
          <p:nvPr/>
        </p:nvSpPr>
        <p:spPr>
          <a:xfrm>
            <a:off x="616982" y="627102"/>
            <a:ext cx="4863584" cy="579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650"/>
              <a:buFont typeface="Alexandria SemiBold"/>
              <a:buNone/>
            </a:pPr>
            <a:r>
              <a:rPr b="1" lang="en-US" sz="3650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Актуальность работы</a:t>
            </a:r>
            <a:endParaRPr sz="3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616982" y="2132171"/>
            <a:ext cx="2434114" cy="289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00"/>
              <a:buFont typeface="Alexandria SemiBold"/>
              <a:buNone/>
            </a:pPr>
            <a:r>
              <a:rPr b="1" lang="en-US" sz="180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Автоматизация учета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616982" y="2799966"/>
            <a:ext cx="79101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50"/>
              <a:buFont typeface="Sora Light"/>
              <a:buNone/>
            </a:pPr>
            <a:r>
              <a:rPr lang="en-US" sz="135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В современном мире ручной учет финансов трудоемок и подвержен ошибкам. Автоматизация позволяет значительно упростить этот процесс, экономя время и силы пользователей.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616982" y="4189153"/>
            <a:ext cx="2319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00"/>
              <a:buFont typeface="Alexandria SemiBold"/>
              <a:buNone/>
            </a:pPr>
            <a:r>
              <a:rPr b="1" lang="en-US" sz="180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Удобство анализа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616982" y="4783098"/>
            <a:ext cx="7910036" cy="5641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50"/>
              <a:buFont typeface="Sora Light"/>
              <a:buNone/>
            </a:pPr>
            <a:r>
              <a:rPr lang="en-US" sz="135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Систематизированные данные облегчают анализ доходов и расходов, позволяя выявлять тенденции, оптимизировать бюджет и принимать обоснованные финансовые решения.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"/>
          <p:cNvSpPr/>
          <p:nvPr/>
        </p:nvSpPr>
        <p:spPr>
          <a:xfrm>
            <a:off x="616995" y="6140401"/>
            <a:ext cx="2319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00"/>
              <a:buFont typeface="Alexandria SemiBold"/>
              <a:buNone/>
            </a:pPr>
            <a:r>
              <a:rPr b="1" lang="en-US" sz="180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Надежное хранение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616982" y="6756321"/>
            <a:ext cx="7910036" cy="846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50"/>
              <a:buFont typeface="Sora Light"/>
              <a:buNone/>
            </a:pPr>
            <a:r>
              <a:rPr lang="en-US" sz="135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База данных обеспечивает централизованное, безопасное и структурированное хранение конфиденциальной финансовой информации, защищая ее от потери или несанкционированного доступа.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12660198" y="7701699"/>
            <a:ext cx="1875934" cy="461913"/>
          </a:xfrm>
          <a:prstGeom prst="rect">
            <a:avLst/>
          </a:prstGeom>
          <a:solidFill>
            <a:srgbClr val="FFFAFA"/>
          </a:solidFill>
          <a:ln cap="flat" cmpd="sng" w="12700">
            <a:solidFill>
              <a:srgbClr val="FFFA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/>
          <p:nvPr/>
        </p:nvSpPr>
        <p:spPr>
          <a:xfrm>
            <a:off x="826334" y="343812"/>
            <a:ext cx="79617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Alexandria SemiBold"/>
              <a:buNone/>
            </a:pPr>
            <a:r>
              <a:rPr b="1" lang="en-US" sz="4450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Анализ предметной области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758309" y="2120622"/>
            <a:ext cx="7656790" cy="1733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Предметная область «учет домашних финансов» охватывает все аспекты управления личными или семейными денежными потоками. Это включает в себя фиксацию всех поступлений (доходов) и трат (расходов), категоризацию транзакций и отслеживание финансового состояния.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758309" y="4070747"/>
            <a:ext cx="4562475" cy="427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15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650"/>
              <a:buFont typeface="Alexandria SemiBold"/>
              <a:buNone/>
            </a:pPr>
            <a:r>
              <a:rPr b="1" lang="en-US" sz="2650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Основные задачи системы: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758309" y="5123100"/>
            <a:ext cx="76569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Char char="•"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Регистрация всех финансовых операций.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758309" y="5545534"/>
            <a:ext cx="76569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Char char="•"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Классификация доходов и расходов по категориям.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758309" y="5967968"/>
            <a:ext cx="76569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Char char="•"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Формирование отчетов о финансовой активности.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758309" y="6390401"/>
            <a:ext cx="76569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Char char="•"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Планирование бюджета и контроль его исполнения.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758309" y="6812835"/>
            <a:ext cx="76569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Char char="•"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Управление несколькими счетами (наличные, банковские карты).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5" name="Google Shape;11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1357" y="2034182"/>
            <a:ext cx="4928235" cy="492823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"/>
          <p:cNvSpPr/>
          <p:nvPr/>
        </p:nvSpPr>
        <p:spPr>
          <a:xfrm>
            <a:off x="12660198" y="7701699"/>
            <a:ext cx="1875934" cy="461913"/>
          </a:xfrm>
          <a:prstGeom prst="rect">
            <a:avLst/>
          </a:prstGeom>
          <a:solidFill>
            <a:srgbClr val="FFFAFA"/>
          </a:solidFill>
          <a:ln cap="flat" cmpd="sng" w="12700">
            <a:solidFill>
              <a:srgbClr val="FFFA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>
            <a:off x="758309" y="343662"/>
            <a:ext cx="106926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Alexandria SemiBold"/>
              <a:buNone/>
            </a:pPr>
            <a:r>
              <a:rPr b="1" lang="en-US" sz="4450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Инфологическая модель базы данных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758309" y="1924288"/>
            <a:ext cx="1311378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Инфологическая модель определяет ключевые сущности, их атрибуты и взаимосвязи, необходимые для эффективного учета домашних финансов.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5"/>
          <p:cNvSpPr/>
          <p:nvPr/>
        </p:nvSpPr>
        <p:spPr>
          <a:xfrm>
            <a:off x="1952982" y="3101578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Alexandria SemiBold"/>
              <a:buNone/>
            </a:pPr>
            <a:r>
              <a:rPr b="1" lang="en-US" sz="220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Пользователи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758309" y="3587710"/>
            <a:ext cx="4045387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Регистрация, аутентификация.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6" name="Google Shape;12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0270" y="2929454"/>
            <a:ext cx="4589741" cy="458974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5"/>
          <p:cNvSpPr/>
          <p:nvPr/>
        </p:nvSpPr>
        <p:spPr>
          <a:xfrm>
            <a:off x="9826585" y="3101578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Alexandria SemiBold"/>
              <a:buNone/>
            </a:pPr>
            <a:r>
              <a:rPr b="1" lang="en-US" sz="220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Счета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"/>
          <p:cNvSpPr/>
          <p:nvPr/>
        </p:nvSpPr>
        <p:spPr>
          <a:xfrm>
            <a:off x="9826585" y="3587710"/>
            <a:ext cx="4045506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Наличные, банковские карты.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9" name="Google Shape;12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0270" y="2929454"/>
            <a:ext cx="4589741" cy="458974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5"/>
          <p:cNvSpPr/>
          <p:nvPr/>
        </p:nvSpPr>
        <p:spPr>
          <a:xfrm>
            <a:off x="10043279" y="4739759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Alexandria SemiBold"/>
              <a:buNone/>
            </a:pPr>
            <a:r>
              <a:rPr b="1" lang="en-US" sz="220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Доходы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10043279" y="5225891"/>
            <a:ext cx="382881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Зарплата, подработки.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2" name="Google Shape;13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20270" y="2929454"/>
            <a:ext cx="4589741" cy="458974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/>
          <p:nvPr/>
        </p:nvSpPr>
        <p:spPr>
          <a:xfrm>
            <a:off x="9826585" y="6378059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Alexandria SemiBold"/>
              <a:buNone/>
            </a:pPr>
            <a:r>
              <a:rPr b="1" lang="en-US" sz="220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Расходы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9826585" y="6864191"/>
            <a:ext cx="4045506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Продукты, коммунальные услуги.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5" name="Google Shape;13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20270" y="2929454"/>
            <a:ext cx="4589741" cy="458974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/>
          <p:nvPr/>
        </p:nvSpPr>
        <p:spPr>
          <a:xfrm>
            <a:off x="1952982" y="6378059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Alexandria SemiBold"/>
              <a:buNone/>
            </a:pPr>
            <a:r>
              <a:rPr b="1" lang="en-US" sz="220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Категории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758309" y="6864191"/>
            <a:ext cx="4045387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Продукты, транспорт, досуг.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8" name="Google Shape;138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20270" y="2929454"/>
            <a:ext cx="4589741" cy="458974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/>
          <p:nvPr/>
        </p:nvSpPr>
        <p:spPr>
          <a:xfrm>
            <a:off x="1736288" y="4739759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Alexandria SemiBold"/>
              <a:buNone/>
            </a:pPr>
            <a:r>
              <a:rPr b="1" lang="en-US" sz="220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Транзакции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758309" y="5225891"/>
            <a:ext cx="3828693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Операции между счетами.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1" name="Google Shape;141;p5"/>
          <p:cNvPicPr preferRelativeResize="0"/>
          <p:nvPr/>
        </p:nvPicPr>
        <p:blipFill rotWithShape="1">
          <a:blip r:embed="rId8">
            <a:alphaModFix/>
          </a:blip>
          <a:srcRect b="1479" l="0" r="0" t="-1480"/>
          <a:stretch/>
        </p:blipFill>
        <p:spPr>
          <a:xfrm>
            <a:off x="5020270" y="2861429"/>
            <a:ext cx="4589741" cy="458974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5"/>
          <p:cNvSpPr/>
          <p:nvPr/>
        </p:nvSpPr>
        <p:spPr>
          <a:xfrm>
            <a:off x="12660198" y="7701699"/>
            <a:ext cx="1875934" cy="461913"/>
          </a:xfrm>
          <a:prstGeom prst="rect">
            <a:avLst/>
          </a:prstGeom>
          <a:solidFill>
            <a:srgbClr val="FFFAFA"/>
          </a:solidFill>
          <a:ln cap="flat" cmpd="sng" w="12700">
            <a:solidFill>
              <a:srgbClr val="FFFA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/>
          <p:nvPr/>
        </p:nvSpPr>
        <p:spPr>
          <a:xfrm>
            <a:off x="415168" y="215707"/>
            <a:ext cx="9043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6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900"/>
              <a:buFont typeface="Alexandria SemiBold"/>
              <a:buNone/>
            </a:pPr>
            <a:r>
              <a:rPr b="1" lang="en-US" sz="2900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Логическая и физическая структура базы данных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448019" y="1248450"/>
            <a:ext cx="40182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1450"/>
              <a:buFont typeface="Alexandria SemiBold"/>
              <a:buNone/>
            </a:pPr>
            <a:r>
              <a:rPr b="1" lang="en-US" sz="1450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Логическая структура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456268" y="1598668"/>
            <a:ext cx="66444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None/>
            </a:pPr>
            <a:r>
              <a:rPr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Преобразует инфологическую модель в таблицы, поля и связи, пригодные для реляционной базы данных. Определяет первичные и внешние ключи, типы данных для каждого атрибута.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530293" y="2493482"/>
            <a:ext cx="66444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Char char="•"/>
            </a:pPr>
            <a:r>
              <a:rPr b="1"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Таблица Users: (PK)user_id, username, </a:t>
            </a:r>
            <a:r>
              <a:rPr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password_hash, email, created_at</a:t>
            </a:r>
            <a:endParaRPr sz="1100">
              <a:solidFill>
                <a:schemeClr val="dk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530300" y="2770558"/>
            <a:ext cx="66444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Char char="•"/>
            </a:pPr>
            <a:r>
              <a:rPr b="1"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Таблица Account: (PK)account_</a:t>
            </a:r>
            <a:r>
              <a:rPr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id, (FK-User)user_id,account_name, account_type, (FK-Currency)currency_code, initial_balance, created_at.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530300" y="3275025"/>
            <a:ext cx="6849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Char char="•"/>
            </a:pPr>
            <a:r>
              <a:rPr b="1"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Таблица Category: </a:t>
            </a:r>
            <a:r>
              <a:rPr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(PK)category_id,(FK)parent_category_id,category_name,type(expense/income)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493325" y="5169925"/>
            <a:ext cx="65703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Char char="•"/>
            </a:pPr>
            <a:r>
              <a:rPr b="1"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Таблица Operation: </a:t>
            </a:r>
            <a:r>
              <a:rPr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(PK)transaction_id,(FK)user_id,(FK)account_id,(FK)category_id,(FK)payee_id,(FK)currency_code,amount(decimal),type(expence/income/transfer),date,description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5" name="Google Shape;15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8555" y="1057297"/>
            <a:ext cx="6644402" cy="664440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"/>
          <p:cNvSpPr/>
          <p:nvPr/>
        </p:nvSpPr>
        <p:spPr>
          <a:xfrm>
            <a:off x="493331" y="6408661"/>
            <a:ext cx="20214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1450"/>
              <a:buFont typeface="Alexandria SemiBold"/>
              <a:buNone/>
            </a:pPr>
            <a:r>
              <a:rPr b="1" lang="en-US" sz="1450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Физическая структура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418993" y="7080521"/>
            <a:ext cx="66444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None/>
            </a:pPr>
            <a:r>
              <a:rPr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Описывает реализацию логической модели в конкретной СУБД (PostgreSQL), включая индексы, ограничения, файловые структуры и оптимизацию хранения данных.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6"/>
          <p:cNvSpPr/>
          <p:nvPr/>
        </p:nvSpPr>
        <p:spPr>
          <a:xfrm>
            <a:off x="12660198" y="7701699"/>
            <a:ext cx="1875934" cy="461913"/>
          </a:xfrm>
          <a:prstGeom prst="rect">
            <a:avLst/>
          </a:prstGeom>
          <a:solidFill>
            <a:srgbClr val="FFFAFA"/>
          </a:solidFill>
          <a:ln cap="flat" cmpd="sng" w="12700">
            <a:solidFill>
              <a:srgbClr val="FFFA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6"/>
          <p:cNvSpPr txBox="1"/>
          <p:nvPr/>
        </p:nvSpPr>
        <p:spPr>
          <a:xfrm>
            <a:off x="415175" y="3768400"/>
            <a:ext cx="653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Char char="•"/>
            </a:pPr>
            <a:r>
              <a:rPr b="1"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Таблица Currency: </a:t>
            </a:r>
            <a:r>
              <a:rPr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(PK)currency_code, symbol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 txBox="1"/>
          <p:nvPr/>
        </p:nvSpPr>
        <p:spPr>
          <a:xfrm>
            <a:off x="448025" y="4090275"/>
            <a:ext cx="647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Char char="•"/>
            </a:pPr>
            <a:r>
              <a:rPr b="1"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Таблица payee: </a:t>
            </a:r>
            <a:r>
              <a:rPr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(PK)payee_id,(FK)user_id,payee_name</a:t>
            </a:r>
            <a:endParaRPr/>
          </a:p>
        </p:txBody>
      </p:sp>
      <p:sp>
        <p:nvSpPr>
          <p:cNvPr id="161" name="Google Shape;161;p6"/>
          <p:cNvSpPr txBox="1"/>
          <p:nvPr/>
        </p:nvSpPr>
        <p:spPr>
          <a:xfrm>
            <a:off x="448025" y="4404100"/>
            <a:ext cx="6726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Char char="•"/>
            </a:pPr>
            <a:r>
              <a:rPr b="1"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Таблица Budget: </a:t>
            </a:r>
            <a:r>
              <a:rPr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(PK)budget_id,(FK)user_id,(FK)category_id, period_start,preriod_end,amount_limit</a:t>
            </a:r>
            <a:endParaRPr/>
          </a:p>
        </p:txBody>
      </p:sp>
      <p:sp>
        <p:nvSpPr>
          <p:cNvPr id="162" name="Google Shape;162;p6"/>
          <p:cNvSpPr txBox="1"/>
          <p:nvPr/>
        </p:nvSpPr>
        <p:spPr>
          <a:xfrm>
            <a:off x="419000" y="5911525"/>
            <a:ext cx="642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Char char="•"/>
            </a:pPr>
            <a:r>
              <a:rPr b="1"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Таблица Attachment: </a:t>
            </a:r>
            <a:r>
              <a:rPr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(PK)attachment_id,(FK)operation_id, file_path, uploaded_at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8" name="Google Shape;16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7"/>
          <p:cNvSpPr/>
          <p:nvPr/>
        </p:nvSpPr>
        <p:spPr>
          <a:xfrm>
            <a:off x="6115883" y="635079"/>
            <a:ext cx="7885033" cy="11834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700"/>
              <a:buFont typeface="Alexandria SemiBold"/>
              <a:buNone/>
            </a:pPr>
            <a:r>
              <a:rPr b="1" lang="en-US" sz="3700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Реализация базы данных в PostgreSQL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7"/>
          <p:cNvSpPr/>
          <p:nvPr/>
        </p:nvSpPr>
        <p:spPr>
          <a:xfrm>
            <a:off x="6115883" y="2088356"/>
            <a:ext cx="179784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Alexandria Light"/>
              <a:buNone/>
            </a:pPr>
            <a:r>
              <a:rPr lang="en-US" sz="1400">
                <a:solidFill>
                  <a:srgbClr val="3B3535"/>
                </a:solidFill>
                <a:latin typeface="Alexandria Light"/>
                <a:ea typeface="Alexandria Light"/>
                <a:cs typeface="Alexandria Light"/>
                <a:sym typeface="Alexandria Light"/>
              </a:rPr>
              <a:t>01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7"/>
          <p:cNvSpPr/>
          <p:nvPr/>
        </p:nvSpPr>
        <p:spPr>
          <a:xfrm>
            <a:off x="6115883" y="2371130"/>
            <a:ext cx="3852624" cy="22860"/>
          </a:xfrm>
          <a:prstGeom prst="rect">
            <a:avLst/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7"/>
          <p:cNvSpPr/>
          <p:nvPr/>
        </p:nvSpPr>
        <p:spPr>
          <a:xfrm>
            <a:off x="6115883" y="2506742"/>
            <a:ext cx="2366724" cy="295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Alexandria SemiBold"/>
              <a:buNone/>
            </a:pPr>
            <a:r>
              <a:rPr b="1" lang="en-US" sz="185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Создание таблиц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6115883" y="2910483"/>
            <a:ext cx="3852624" cy="11587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Sora Light"/>
              <a:buNone/>
            </a:pPr>
            <a:r>
              <a:rPr lang="en-US" sz="14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Определение схемы таблиц с использованием SQL DDL (Data Definition Language) команд, таких как </a:t>
            </a:r>
            <a:r>
              <a:rPr lang="en-US" sz="1400">
                <a:solidFill>
                  <a:srgbClr val="3B3535"/>
                </a:solidFill>
                <a:highlight>
                  <a:srgbClr val="F2EDED"/>
                </a:highlight>
                <a:latin typeface="Consolas"/>
                <a:ea typeface="Consolas"/>
                <a:cs typeface="Consolas"/>
                <a:sym typeface="Consolas"/>
              </a:rPr>
              <a:t>CREATE TABLE</a:t>
            </a:r>
            <a:r>
              <a:rPr lang="en-US" sz="14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, с указанием типов данных и ограничений.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6115896" y="4569845"/>
            <a:ext cx="3852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Consolas"/>
              <a:buNone/>
            </a:pPr>
            <a:r>
              <a:rPr lang="en-US" sz="1400">
                <a:solidFill>
                  <a:srgbClr val="3B3535"/>
                </a:solidFill>
                <a:highlight>
                  <a:srgbClr val="F2EDED"/>
                </a:highlight>
                <a:latin typeface="Consolas"/>
                <a:ea typeface="Consolas"/>
                <a:cs typeface="Consolas"/>
                <a:sym typeface="Consolas"/>
              </a:rPr>
              <a:t> CREATE TABLE Users (id SERIAL PRIMARY KEY, username VARCHAR(50) UNIQUE NOT NULL);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7"/>
          <p:cNvSpPr/>
          <p:nvPr/>
        </p:nvSpPr>
        <p:spPr>
          <a:xfrm>
            <a:off x="10148292" y="2088356"/>
            <a:ext cx="179784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Alexandria Light"/>
              <a:buNone/>
            </a:pPr>
            <a:r>
              <a:rPr lang="en-US" sz="1400">
                <a:solidFill>
                  <a:srgbClr val="3B3535"/>
                </a:solidFill>
                <a:latin typeface="Alexandria Light"/>
                <a:ea typeface="Alexandria Light"/>
                <a:cs typeface="Alexandria Light"/>
                <a:sym typeface="Alexandria Light"/>
              </a:rPr>
              <a:t>02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7"/>
          <p:cNvSpPr/>
          <p:nvPr/>
        </p:nvSpPr>
        <p:spPr>
          <a:xfrm>
            <a:off x="10148292" y="2371130"/>
            <a:ext cx="3852624" cy="22860"/>
          </a:xfrm>
          <a:prstGeom prst="rect">
            <a:avLst/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"/>
          <p:cNvSpPr/>
          <p:nvPr/>
        </p:nvSpPr>
        <p:spPr>
          <a:xfrm>
            <a:off x="10148292" y="2506742"/>
            <a:ext cx="3852624" cy="591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Alexandria SemiBold"/>
              <a:buNone/>
            </a:pPr>
            <a:r>
              <a:rPr b="1" lang="en-US" sz="185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Заполнение тестовыми данными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/>
          <p:nvPr/>
        </p:nvSpPr>
        <p:spPr>
          <a:xfrm>
            <a:off x="10148292" y="3206353"/>
            <a:ext cx="3852624" cy="11587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Sora Light"/>
              <a:buNone/>
            </a:pPr>
            <a:r>
              <a:rPr lang="en-US" sz="14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Вставка демонстрационных записей в таблицы для проверки функциональности и тестирования запросов с использованием </a:t>
            </a:r>
            <a:r>
              <a:rPr lang="en-US" sz="1400">
                <a:solidFill>
                  <a:srgbClr val="3B3535"/>
                </a:solidFill>
                <a:highlight>
                  <a:srgbClr val="F2EDED"/>
                </a:highlight>
                <a:latin typeface="Consolas"/>
                <a:ea typeface="Consolas"/>
                <a:cs typeface="Consolas"/>
                <a:sym typeface="Consolas"/>
              </a:rPr>
              <a:t>INSERT INTO</a:t>
            </a:r>
            <a:r>
              <a:rPr lang="en-US" sz="14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10148292" y="4472940"/>
            <a:ext cx="3852624" cy="590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Consolas"/>
              <a:buNone/>
            </a:pPr>
            <a:r>
              <a:rPr lang="en-US" sz="1400">
                <a:solidFill>
                  <a:srgbClr val="3B3535"/>
                </a:solidFill>
                <a:highlight>
                  <a:srgbClr val="F2EDED"/>
                </a:highlight>
                <a:latin typeface="Consolas"/>
                <a:ea typeface="Consolas"/>
                <a:cs typeface="Consolas"/>
                <a:sym typeface="Consolas"/>
              </a:rPr>
              <a:t> INSERT INTO Users (username) VALUES ('test_user');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/>
          <p:nvPr/>
        </p:nvSpPr>
        <p:spPr>
          <a:xfrm>
            <a:off x="6115883" y="5378410"/>
            <a:ext cx="179784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Alexandria Light"/>
              <a:buNone/>
            </a:pPr>
            <a:r>
              <a:rPr lang="en-US" sz="1400">
                <a:solidFill>
                  <a:srgbClr val="3B3535"/>
                </a:solidFill>
                <a:latin typeface="Alexandria Light"/>
                <a:ea typeface="Alexandria Light"/>
                <a:cs typeface="Alexandria Light"/>
                <a:sym typeface="Alexandria Light"/>
              </a:rPr>
              <a:t>03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6115883" y="5661184"/>
            <a:ext cx="7885033" cy="22860"/>
          </a:xfrm>
          <a:prstGeom prst="rect">
            <a:avLst/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7"/>
          <p:cNvSpPr/>
          <p:nvPr/>
        </p:nvSpPr>
        <p:spPr>
          <a:xfrm>
            <a:off x="6115883" y="5796796"/>
            <a:ext cx="3170872" cy="295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Alexandria SemiBold"/>
              <a:buNone/>
            </a:pPr>
            <a:r>
              <a:rPr b="1" lang="en-US" sz="185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Выполнение SQL-запросов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6115883" y="6438212"/>
            <a:ext cx="78849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Sora Light"/>
              <a:buNone/>
            </a:pPr>
            <a:r>
              <a:rPr lang="en-US" sz="14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Демонстрация базовых операций (выборка, обновление, удаление, агрегатные функции) для управления финансовыми данными и получения отчетов.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6115808" y="7276031"/>
            <a:ext cx="78849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Sora Light"/>
              <a:buNone/>
            </a:pPr>
            <a:r>
              <a:rPr lang="en-US" sz="14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 SELECT * FROM Transactions WHERE user_id = 1 AND date BETWEEN '2023-01-01' AND '2023-01-31';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12660198" y="7701699"/>
            <a:ext cx="1875934" cy="461913"/>
          </a:xfrm>
          <a:prstGeom prst="rect">
            <a:avLst/>
          </a:prstGeom>
          <a:solidFill>
            <a:srgbClr val="FFFAFA"/>
          </a:solidFill>
          <a:ln cap="flat" cmpd="sng" w="12700">
            <a:solidFill>
              <a:srgbClr val="FFFA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/>
          <p:nvPr/>
        </p:nvSpPr>
        <p:spPr>
          <a:xfrm>
            <a:off x="588050" y="216827"/>
            <a:ext cx="70467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450"/>
              <a:buFont typeface="Alexandria SemiBold"/>
              <a:buNone/>
            </a:pPr>
            <a:r>
              <a:rPr b="1" lang="en-US" sz="3450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Безопасность и взаимодействие</a:t>
            </a:r>
            <a:endParaRPr sz="3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92" name="Google Shape;19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050" y="1339572"/>
            <a:ext cx="6522244" cy="652224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/>
          <p:nvPr/>
        </p:nvSpPr>
        <p:spPr>
          <a:xfrm>
            <a:off x="7527727" y="947972"/>
            <a:ext cx="30012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050"/>
              <a:buFont typeface="Alexandria SemiBold"/>
              <a:buNone/>
            </a:pPr>
            <a:r>
              <a:rPr b="1" lang="en-US" sz="2050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Вопросы безопасности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7527727" y="1934528"/>
            <a:ext cx="6522244" cy="806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00"/>
              <a:buFont typeface="Sora Light"/>
              <a:buChar char="•"/>
            </a:pPr>
            <a:r>
              <a:rPr b="1" lang="en-US" sz="13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Разграничение прав доступа:</a:t>
            </a:r>
            <a:r>
              <a:rPr lang="en-US" sz="13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 Использование ролей и привилегий PostgreSQL для контроля доступа пользователей к таблицам и операциям (чтение, запись, обновление).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7527727" y="2799398"/>
            <a:ext cx="6522244" cy="537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00"/>
              <a:buFont typeface="Sora Light"/>
              <a:buChar char="•"/>
            </a:pPr>
            <a:r>
              <a:rPr b="1" lang="en-US" sz="13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Хеширование паролей:</a:t>
            </a:r>
            <a:r>
              <a:rPr lang="en-US" sz="13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 Хранение паролей в хешированном виде для предотвращения их компрометации.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7527727" y="3395543"/>
            <a:ext cx="6522244" cy="537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00"/>
              <a:buFont typeface="Sora Light"/>
              <a:buChar char="•"/>
            </a:pPr>
            <a:r>
              <a:rPr b="1" lang="en-US" sz="13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Резервное копирование:</a:t>
            </a:r>
            <a:r>
              <a:rPr lang="en-US" sz="13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 Регулярное создание резервных копий базы данных для восстановления в случае сбоев или потери данных.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7527727" y="4100989"/>
            <a:ext cx="5905857" cy="331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050"/>
              <a:buFont typeface="Alexandria SemiBold"/>
              <a:buNone/>
            </a:pPr>
            <a:r>
              <a:rPr b="1" lang="en-US" sz="2050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Взаимодействие с внешними приложениями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7446102" y="4981857"/>
            <a:ext cx="65223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00"/>
              <a:buFont typeface="Sora Light"/>
              <a:buChar char="•"/>
            </a:pPr>
            <a:r>
              <a:rPr b="1" lang="en-US" sz="13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API:</a:t>
            </a:r>
            <a:r>
              <a:rPr lang="en-US" sz="13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 Разработка RESTful API для обеспечения взаимодействия базы данных с клиентскими приложениями (веб-интерфейсы, мобильные приложения).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7446102" y="5846727"/>
            <a:ext cx="65223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300"/>
              <a:buFont typeface="Sora Light"/>
              <a:buChar char="•"/>
            </a:pPr>
            <a:r>
              <a:rPr b="1" lang="en-US" sz="13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Библиотеки-драйверы:</a:t>
            </a:r>
            <a:r>
              <a:rPr lang="en-US" sz="13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 Использование специализированных библиотек для подключения к PostgreSQL из различных языков программирования (например, Psycopg2 для Python, Node-Postgres для Node.js).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12660198" y="7701699"/>
            <a:ext cx="1875934" cy="461913"/>
          </a:xfrm>
          <a:prstGeom prst="rect">
            <a:avLst/>
          </a:prstGeom>
          <a:solidFill>
            <a:srgbClr val="FFFAFA"/>
          </a:solidFill>
          <a:ln cap="flat" cmpd="sng" w="12700">
            <a:solidFill>
              <a:srgbClr val="FFFA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"/>
          <p:cNvSpPr/>
          <p:nvPr/>
        </p:nvSpPr>
        <p:spPr>
          <a:xfrm>
            <a:off x="12754466" y="7657648"/>
            <a:ext cx="1875934" cy="461913"/>
          </a:xfrm>
          <a:prstGeom prst="rect">
            <a:avLst/>
          </a:prstGeom>
          <a:solidFill>
            <a:srgbClr val="FFFAFA"/>
          </a:solidFill>
          <a:ln cap="flat" cmpd="sng" w="12700">
            <a:solidFill>
              <a:srgbClr val="FFFA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7" name="Google Shape;20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1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9"/>
          <p:cNvSpPr/>
          <p:nvPr/>
        </p:nvSpPr>
        <p:spPr>
          <a:xfrm>
            <a:off x="5988298" y="-8861"/>
            <a:ext cx="37737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23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950"/>
              <a:buFont typeface="Alexandria SemiBold"/>
              <a:buNone/>
            </a:pPr>
            <a:r>
              <a:rPr b="1" lang="en-US" sz="2950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Выводы по работе</a:t>
            </a:r>
            <a:endParaRPr sz="2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9"/>
          <p:cNvSpPr/>
          <p:nvPr/>
        </p:nvSpPr>
        <p:spPr>
          <a:xfrm>
            <a:off x="5988247" y="874299"/>
            <a:ext cx="8140303" cy="458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None/>
            </a:pPr>
            <a:r>
              <a:rPr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В ходе выполнения курсовой работы была успешно разработана и реализована база данных для эффективного учета домашних финансов, отвечающая поставленным задачам.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9"/>
          <p:cNvSpPr/>
          <p:nvPr/>
        </p:nvSpPr>
        <p:spPr>
          <a:xfrm>
            <a:off x="5837278" y="1590317"/>
            <a:ext cx="8140303" cy="1426607"/>
          </a:xfrm>
          <a:prstGeom prst="roundRect">
            <a:avLst>
              <a:gd fmla="val 4222" name="adj"/>
            </a:avLst>
          </a:prstGeom>
          <a:solidFill>
            <a:srgbClr val="D5DCF6"/>
          </a:solidFill>
          <a:ln cap="flat" cmpd="sng" w="9525">
            <a:solidFill>
              <a:srgbClr val="BBC2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9"/>
          <p:cNvSpPr/>
          <p:nvPr/>
        </p:nvSpPr>
        <p:spPr>
          <a:xfrm>
            <a:off x="5988247" y="1752428"/>
            <a:ext cx="430173" cy="430173"/>
          </a:xfrm>
          <a:prstGeom prst="roundRect">
            <a:avLst>
              <a:gd fmla="val 21254439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2" name="Google Shape;21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6594" y="1870657"/>
            <a:ext cx="193477" cy="19347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9"/>
          <p:cNvSpPr/>
          <p:nvPr/>
        </p:nvSpPr>
        <p:spPr>
          <a:xfrm>
            <a:off x="5988308" y="2325952"/>
            <a:ext cx="1886783" cy="235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lexandria SemiBold"/>
              <a:buNone/>
            </a:pPr>
            <a:r>
              <a:rPr b="1" lang="en-US" sz="145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Разработана БД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9"/>
          <p:cNvSpPr/>
          <p:nvPr/>
        </p:nvSpPr>
        <p:spPr>
          <a:xfrm>
            <a:off x="5988308" y="2638383"/>
            <a:ext cx="7838361" cy="229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None/>
            </a:pPr>
            <a:r>
              <a:rPr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Создана функциональная база данных на PostgreSQL.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9"/>
          <p:cNvSpPr/>
          <p:nvPr/>
        </p:nvSpPr>
        <p:spPr>
          <a:xfrm>
            <a:off x="5837278" y="3202959"/>
            <a:ext cx="8140303" cy="1426607"/>
          </a:xfrm>
          <a:prstGeom prst="roundRect">
            <a:avLst>
              <a:gd fmla="val 4222" name="adj"/>
            </a:avLst>
          </a:prstGeom>
          <a:solidFill>
            <a:srgbClr val="D5DCF6"/>
          </a:solidFill>
          <a:ln cap="flat" cmpd="sng" w="9525">
            <a:solidFill>
              <a:srgbClr val="BBC2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9"/>
          <p:cNvSpPr/>
          <p:nvPr/>
        </p:nvSpPr>
        <p:spPr>
          <a:xfrm>
            <a:off x="5988250" y="3353930"/>
            <a:ext cx="430173" cy="430173"/>
          </a:xfrm>
          <a:prstGeom prst="roundRect">
            <a:avLst>
              <a:gd fmla="val 21254439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7" name="Google Shape;21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6598" y="3472159"/>
            <a:ext cx="193477" cy="19347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9"/>
          <p:cNvSpPr/>
          <p:nvPr/>
        </p:nvSpPr>
        <p:spPr>
          <a:xfrm>
            <a:off x="5988250" y="3927454"/>
            <a:ext cx="2327553" cy="235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lexandria SemiBold"/>
              <a:buNone/>
            </a:pPr>
            <a:r>
              <a:rPr b="1" lang="en-US" sz="145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Спроектированы модели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9"/>
          <p:cNvSpPr/>
          <p:nvPr/>
        </p:nvSpPr>
        <p:spPr>
          <a:xfrm>
            <a:off x="5988250" y="4363405"/>
            <a:ext cx="78384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None/>
            </a:pPr>
            <a:r>
              <a:rPr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Инфологическая, логическая и физическая модели обеспечивают структурированное хранение.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9"/>
          <p:cNvSpPr/>
          <p:nvPr/>
        </p:nvSpPr>
        <p:spPr>
          <a:xfrm>
            <a:off x="5837278" y="4792802"/>
            <a:ext cx="8140303" cy="1426607"/>
          </a:xfrm>
          <a:prstGeom prst="roundRect">
            <a:avLst>
              <a:gd fmla="val 4222" name="adj"/>
            </a:avLst>
          </a:prstGeom>
          <a:solidFill>
            <a:srgbClr val="D5DCF6"/>
          </a:solidFill>
          <a:ln cap="flat" cmpd="sng" w="9525">
            <a:solidFill>
              <a:srgbClr val="BBC2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5988250" y="4943773"/>
            <a:ext cx="430173" cy="430173"/>
          </a:xfrm>
          <a:prstGeom prst="roundRect">
            <a:avLst>
              <a:gd fmla="val 21254439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2" name="Google Shape;22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6598" y="5062002"/>
            <a:ext cx="193477" cy="19347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9"/>
          <p:cNvSpPr/>
          <p:nvPr/>
        </p:nvSpPr>
        <p:spPr>
          <a:xfrm>
            <a:off x="5988250" y="5517297"/>
            <a:ext cx="2538532" cy="235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lexandria SemiBold"/>
              <a:buNone/>
            </a:pPr>
            <a:r>
              <a:rPr b="1" lang="en-US" sz="145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Проработана безопасность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9"/>
          <p:cNvSpPr/>
          <p:nvPr/>
        </p:nvSpPr>
        <p:spPr>
          <a:xfrm>
            <a:off x="5988250" y="5967323"/>
            <a:ext cx="78384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None/>
            </a:pPr>
            <a:r>
              <a:rPr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Рассмотрены меры по обеспечению безопасности и разграничению доступа.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9"/>
          <p:cNvSpPr/>
          <p:nvPr/>
        </p:nvSpPr>
        <p:spPr>
          <a:xfrm>
            <a:off x="5837278" y="6410801"/>
            <a:ext cx="8140303" cy="1426607"/>
          </a:xfrm>
          <a:prstGeom prst="roundRect">
            <a:avLst>
              <a:gd fmla="val 4222" name="adj"/>
            </a:avLst>
          </a:prstGeom>
          <a:solidFill>
            <a:srgbClr val="D5DCF6"/>
          </a:solidFill>
          <a:ln cap="flat" cmpd="sng" w="9525">
            <a:solidFill>
              <a:srgbClr val="BBC2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5988250" y="6561772"/>
            <a:ext cx="430173" cy="430173"/>
          </a:xfrm>
          <a:prstGeom prst="roundRect">
            <a:avLst>
              <a:gd fmla="val 21254439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7" name="Google Shape;22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6598" y="6680002"/>
            <a:ext cx="193477" cy="19347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9"/>
          <p:cNvSpPr/>
          <p:nvPr/>
        </p:nvSpPr>
        <p:spPr>
          <a:xfrm>
            <a:off x="5988250" y="7135297"/>
            <a:ext cx="2321481" cy="235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lexandria SemiBold"/>
              <a:buNone/>
            </a:pPr>
            <a:r>
              <a:rPr b="1" lang="en-US" sz="1450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Определены интеграции</a:t>
            </a:r>
            <a:endParaRPr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9"/>
          <p:cNvSpPr/>
          <p:nvPr/>
        </p:nvSpPr>
        <p:spPr>
          <a:xfrm>
            <a:off x="5988250" y="7632973"/>
            <a:ext cx="78384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None/>
            </a:pPr>
            <a:r>
              <a:rPr lang="en-US" sz="11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Обоснована возможность взаимодействия с внешними приложениями через API.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2025-12-16T16:37:12Z</dcterms:created>
  <dc:creator>. kiss3luv</dc:creator>
</cp:coreProperties>
</file>